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63" r:id="rId3"/>
    <p:sldId id="257" r:id="rId4"/>
    <p:sldId id="264" r:id="rId5"/>
    <p:sldId id="265" r:id="rId6"/>
    <p:sldId id="270" r:id="rId7"/>
    <p:sldId id="266" r:id="rId8"/>
    <p:sldId id="267" r:id="rId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172" autoAdjust="0"/>
    <p:restoredTop sz="94660"/>
  </p:normalViewPr>
  <p:slideViewPr>
    <p:cSldViewPr snapToGrid="0" snapToObjects="1">
      <p:cViewPr varScale="1">
        <p:scale>
          <a:sx n="111" d="100"/>
          <a:sy n="111" d="100"/>
        </p:scale>
        <p:origin x="2224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14/04/23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oecd.org/pisa/data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581450" y="4030662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sz="3100" dirty="0"/>
              <a:t>Projects – Applied Statistics </a:t>
            </a:r>
            <a:r>
              <a:rPr lang="en-GB" sz="3100" dirty="0" err="1"/>
              <a:t>a.y</a:t>
            </a:r>
            <a:r>
              <a:rPr lang="en-GB" sz="3100" dirty="0"/>
              <a:t>. 2022/23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549732" y="4570413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700" dirty="0">
                <a:solidFill>
                  <a:schemeClr val="bg1"/>
                </a:solidFill>
              </a:rPr>
              <a:t>Team #2 – Analysis of the PISA dataset.</a:t>
            </a:r>
          </a:p>
          <a:p>
            <a:endParaRPr lang="it-IT" sz="1400" dirty="0">
              <a:solidFill>
                <a:schemeClr val="bg1"/>
              </a:solidFill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1671982-2392-8EA2-6039-F35E895269A6}"/>
              </a:ext>
            </a:extLst>
          </p:cNvPr>
          <p:cNvSpPr txBox="1"/>
          <p:nvPr/>
        </p:nvSpPr>
        <p:spPr>
          <a:xfrm>
            <a:off x="563768" y="5163145"/>
            <a:ext cx="25819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Leonardo Cesani</a:t>
            </a:r>
          </a:p>
          <a:p>
            <a:r>
              <a:rPr lang="it-IT" sz="1800" dirty="0">
                <a:solidFill>
                  <a:schemeClr val="bg1"/>
                </a:solidFill>
              </a:rPr>
              <a:t>Lorenzo </a:t>
            </a:r>
            <a:r>
              <a:rPr lang="it-IT" dirty="0">
                <a:solidFill>
                  <a:schemeClr val="bg1"/>
                </a:solidFill>
              </a:rPr>
              <a:t>F</a:t>
            </a:r>
            <a:r>
              <a:rPr lang="it-IT" sz="1800" dirty="0">
                <a:solidFill>
                  <a:schemeClr val="bg1"/>
                </a:solidFill>
              </a:rPr>
              <a:t>ranzè </a:t>
            </a:r>
          </a:p>
          <a:p>
            <a:endParaRPr lang="it-IT" dirty="0"/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23850BC-EC3E-B8D1-7E9B-E36E1F0558CD}"/>
              </a:ext>
            </a:extLst>
          </p:cNvPr>
          <p:cNvSpPr txBox="1"/>
          <p:nvPr/>
        </p:nvSpPr>
        <p:spPr>
          <a:xfrm>
            <a:off x="2933667" y="5180627"/>
            <a:ext cx="24187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Valentina Manzoni</a:t>
            </a:r>
          </a:p>
          <a:p>
            <a:r>
              <a:rPr lang="it-IT" sz="1800" dirty="0">
                <a:solidFill>
                  <a:schemeClr val="bg1"/>
                </a:solidFill>
              </a:rPr>
              <a:t>Benjamin Natali</a:t>
            </a:r>
          </a:p>
          <a:p>
            <a:endParaRPr lang="it-IT" sz="1800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B5B14818-93CF-645D-9FB0-2ED7FCE43856}"/>
              </a:ext>
            </a:extLst>
          </p:cNvPr>
          <p:cNvSpPr txBox="1"/>
          <p:nvPr/>
        </p:nvSpPr>
        <p:spPr>
          <a:xfrm>
            <a:off x="6123081" y="5180415"/>
            <a:ext cx="2151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Benedetta Zamboni</a:t>
            </a: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B68A9B8-3DC7-2ADA-5B55-3F2AE95A1979}"/>
              </a:ext>
            </a:extLst>
          </p:cNvPr>
          <p:cNvSpPr txBox="1"/>
          <p:nvPr/>
        </p:nvSpPr>
        <p:spPr>
          <a:xfrm>
            <a:off x="549732" y="5993090"/>
            <a:ext cx="40134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Tutor: Chiara Masci &amp; Alessandra Ragni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100" dirty="0"/>
              <a:t>Dataset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17824" y="1600200"/>
            <a:ext cx="4571891" cy="4525963"/>
          </a:xfrm>
        </p:spPr>
        <p:txBody>
          <a:bodyPr/>
          <a:lstStyle/>
          <a:p>
            <a:pPr algn="just"/>
            <a:r>
              <a:rPr lang="en-GB" dirty="0"/>
              <a:t>The PISA dataset collects data about the academic knowledge and real-life skills of 15 years-old students around the world (</a:t>
            </a:r>
            <a:r>
              <a:rPr lang="en-GB" dirty="0">
                <a:hlinkClick r:id="rId2"/>
              </a:rPr>
              <a:t>https://www.oecd.org/pisa/data/</a:t>
            </a:r>
            <a:r>
              <a:rPr lang="en-GB" dirty="0"/>
              <a:t>). </a:t>
            </a:r>
          </a:p>
          <a:p>
            <a:pPr algn="just"/>
            <a:r>
              <a:rPr lang="en-GB" dirty="0"/>
              <a:t>The main data files are: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Students-questionnaire.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School-questionnaire.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Teacher-questionnaire.</a:t>
            </a:r>
          </a:p>
          <a:p>
            <a:pPr algn="just"/>
            <a:r>
              <a:rPr lang="en-GB" dirty="0"/>
              <a:t>We will focus on the </a:t>
            </a:r>
            <a:r>
              <a:rPr lang="en-GB" u="sng" dirty="0"/>
              <a:t>Students-questionnaire.</a:t>
            </a:r>
          </a:p>
          <a:p>
            <a:pPr marL="342900" indent="-342900" algn="just">
              <a:buFontTx/>
              <a:buChar char="-"/>
            </a:pPr>
            <a:endParaRPr lang="en-GB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217823" y="6292645"/>
            <a:ext cx="3115311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351CA1F-B33D-406D-75DD-8C39834A1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9715" y="1828801"/>
            <a:ext cx="4136461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118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100" dirty="0"/>
              <a:t>Research Question</a:t>
            </a:r>
            <a:r>
              <a:rPr lang="it-IT" sz="3100" dirty="0"/>
              <a:t> 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519177"/>
            <a:ext cx="5133373" cy="4525963"/>
          </a:xfrm>
        </p:spPr>
        <p:txBody>
          <a:bodyPr/>
          <a:lstStyle/>
          <a:p>
            <a:pPr algn="just"/>
            <a:r>
              <a:rPr lang="en-GB" dirty="0"/>
              <a:t>We want to investigate if there are any relationships in motivation and academic performances in 15 years-old students participating the PISA Study. Furthermore, we would like to understand what drives motivation and if such drivers are the same across different countries. 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1026" name="Picture 2" descr="POV: your dad helps with math homework My dad Me: | @crap_meme_dealer |  Memes">
            <a:extLst>
              <a:ext uri="{FF2B5EF4-FFF2-40B4-BE49-F238E27FC236}">
                <a16:creationId xmlns:a16="http://schemas.microsoft.com/office/drawing/2014/main" id="{A7EB2139-B9F8-4111-A6D1-C579EB1AF4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2699" y="1349897"/>
            <a:ext cx="3495554" cy="34955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138447"/>
            <a:ext cx="8581043" cy="840400"/>
          </a:xfrm>
        </p:spPr>
        <p:txBody>
          <a:bodyPr>
            <a:normAutofit/>
          </a:bodyPr>
          <a:lstStyle/>
          <a:p>
            <a:r>
              <a:rPr lang="en-GB" sz="3100" dirty="0"/>
              <a:t>How do we define motivation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412364" cy="4525963"/>
          </a:xfrm>
        </p:spPr>
        <p:txBody>
          <a:bodyPr>
            <a:normAutofit/>
          </a:bodyPr>
          <a:lstStyle/>
          <a:p>
            <a:pPr algn="just"/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isolated the features (numerical indicators) that we thought would be representative of the motivation: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C8B6C163-8E95-62A7-51A6-DA5C7158D2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4783280"/>
              </p:ext>
            </p:extLst>
          </p:nvPr>
        </p:nvGraphicFramePr>
        <p:xfrm>
          <a:off x="560070" y="2511900"/>
          <a:ext cx="8126730" cy="31007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4610">
                  <a:extLst>
                    <a:ext uri="{9D8B030D-6E8A-4147-A177-3AD203B41FA5}">
                      <a16:colId xmlns:a16="http://schemas.microsoft.com/office/drawing/2014/main" val="2587154934"/>
                    </a:ext>
                  </a:extLst>
                </a:gridCol>
                <a:gridCol w="5532120">
                  <a:extLst>
                    <a:ext uri="{9D8B030D-6E8A-4147-A177-3AD203B41FA5}">
                      <a16:colId xmlns:a16="http://schemas.microsoft.com/office/drawing/2014/main" val="1022385650"/>
                    </a:ext>
                  </a:extLst>
                </a:gridCol>
              </a:tblGrid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433485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Expected occupation.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Expected occupational status based on the level of education.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853387"/>
                  </a:ext>
                </a:extLst>
              </a:tr>
              <a:tr h="354848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Parents support.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Parent’s emotional support perceived by the students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876488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Competitiveness at school.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How competitive a school is and the students attending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960473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Cooperation at school.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Perception of cooperation at school.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959727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Fear of failure.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Perception of fear of failure at school.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8259418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Resilience.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How a student is prone to recover quickly from difficulties.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7321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Desire to master knowledge.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Summarizes the student desire to learn and understand the content of classes.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594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61455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100" dirty="0"/>
              <a:t>Preliminary analysis 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88521" y="1507602"/>
            <a:ext cx="5422739" cy="4525963"/>
          </a:xfrm>
        </p:spPr>
        <p:txBody>
          <a:bodyPr/>
          <a:lstStyle/>
          <a:p>
            <a:pPr algn="just"/>
            <a:r>
              <a:rPr lang="en-GB" dirty="0"/>
              <a:t>First steps: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Select the features’ columns and rename them.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Eliminate the </a:t>
            </a:r>
            <a:r>
              <a:rPr lang="en-GB" i="1" dirty="0"/>
              <a:t>NA</a:t>
            </a:r>
            <a:r>
              <a:rPr lang="en-GB" dirty="0"/>
              <a:t> values.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Convert all strings in numerical values.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Visualize data with boxplot.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Test hp of multivariate normality.</a:t>
            </a:r>
          </a:p>
          <a:p>
            <a:pPr algn="just"/>
            <a:r>
              <a:rPr lang="en-GB" dirty="0"/>
              <a:t>Since the dataset has too many observations, the plot is  based only on data from one country (“Italy”).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8" name="Immagine 7" descr="Immagine che contiene grafico&#10;&#10;Descrizione generata automaticamente">
            <a:extLst>
              <a:ext uri="{FF2B5EF4-FFF2-40B4-BE49-F238E27FC236}">
                <a16:creationId xmlns:a16="http://schemas.microsoft.com/office/drawing/2014/main" id="{159D2887-BEE0-BE75-D3E3-14075D2390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7244" y="1507602"/>
            <a:ext cx="3516756" cy="3970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676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856671E7-8F64-98E9-17B7-A6FDB7B0C0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7236" y="88076"/>
            <a:ext cx="7689528" cy="6681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5972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100" dirty="0"/>
              <a:t>Preliminary analysis 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7795260" cy="4525963"/>
          </a:xfrm>
        </p:spPr>
        <p:txBody>
          <a:bodyPr/>
          <a:lstStyle/>
          <a:p>
            <a:r>
              <a:rPr lang="en-GB" sz="2200" dirty="0"/>
              <a:t>Analysis done so far:</a:t>
            </a:r>
          </a:p>
          <a:p>
            <a:pPr marL="342900" indent="-342900">
              <a:buFontTx/>
              <a:buChar char="-"/>
            </a:pPr>
            <a:r>
              <a:rPr lang="en-GB" dirty="0"/>
              <a:t>Test hp of multivariate normality.</a:t>
            </a:r>
            <a:endParaRPr lang="en-GB" sz="2200" dirty="0"/>
          </a:p>
          <a:p>
            <a:pPr marL="342900" indent="-342900">
              <a:buFontTx/>
              <a:buChar char="-"/>
            </a:pPr>
            <a:r>
              <a:rPr lang="en-GB" sz="2200" dirty="0"/>
              <a:t>Division of th</a:t>
            </a:r>
            <a:r>
              <a:rPr lang="en-GB" dirty="0"/>
              <a:t>e PV1MATH scores on low (0-300), medium (301-600) and high (above 600).</a:t>
            </a:r>
          </a:p>
          <a:p>
            <a:pPr marL="342900" indent="-342900">
              <a:buFontTx/>
              <a:buChar char="-"/>
            </a:pPr>
            <a:r>
              <a:rPr lang="en-GB" dirty="0"/>
              <a:t>Attempt of MANOVA with 3 levels PVMATH as factors.</a:t>
            </a:r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endParaRPr lang="en-GB" sz="2200" dirty="0"/>
          </a:p>
          <a:p>
            <a:endParaRPr lang="en-GB" sz="22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2252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100" dirty="0"/>
              <a:t> Future analysis &amp; Ideas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7795260" cy="4525963"/>
          </a:xfrm>
        </p:spPr>
        <p:txBody>
          <a:bodyPr/>
          <a:lstStyle/>
          <a:p>
            <a:r>
              <a:rPr lang="en-GB" dirty="0"/>
              <a:t>In the future we would like to explore the following ideas:</a:t>
            </a:r>
          </a:p>
          <a:p>
            <a:pPr marL="342900" indent="-342900">
              <a:buFontTx/>
              <a:buChar char="-"/>
            </a:pPr>
            <a:r>
              <a:rPr lang="en-GB" dirty="0"/>
              <a:t>Multilevel analysis (mixed effect models) to see what factors influence motivation across different countries</a:t>
            </a:r>
          </a:p>
          <a:p>
            <a:pPr marL="342900" indent="-342900">
              <a:buFontTx/>
              <a:buChar char="-"/>
            </a:pPr>
            <a:r>
              <a:rPr lang="en-GB" dirty="0"/>
              <a:t>2 way MANOVA with PV1MATH and PV1READING</a:t>
            </a:r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endParaRPr lang="en-GB" dirty="0"/>
          </a:p>
          <a:p>
            <a:pPr marL="342900" indent="-342900">
              <a:buFontTx/>
              <a:buChar char="-"/>
            </a:pPr>
            <a:endParaRPr lang="en-GB" sz="2200" dirty="0"/>
          </a:p>
          <a:p>
            <a:endParaRPr lang="en-GB" sz="22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13669769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445</TotalTime>
  <Words>400</Words>
  <Application>Microsoft Macintosh PowerPoint</Application>
  <PresentationFormat>Presentazione su schermo (4:3)</PresentationFormat>
  <Paragraphs>60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Calibri</vt:lpstr>
      <vt:lpstr>Wingdings</vt:lpstr>
      <vt:lpstr>POLI</vt:lpstr>
      <vt:lpstr>Titolo presentazione sottotitolo</vt:lpstr>
      <vt:lpstr>Dataset</vt:lpstr>
      <vt:lpstr>Research Question </vt:lpstr>
      <vt:lpstr>How do we define motivation</vt:lpstr>
      <vt:lpstr>Preliminary analysis </vt:lpstr>
      <vt:lpstr>Presentazione standard di PowerPoint</vt:lpstr>
      <vt:lpstr>Preliminary analysis </vt:lpstr>
      <vt:lpstr> Future analysis &amp; Ideas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Valentina Manzoni</cp:lastModifiedBy>
  <cp:revision>28</cp:revision>
  <dcterms:created xsi:type="dcterms:W3CDTF">2015-05-26T12:27:57Z</dcterms:created>
  <dcterms:modified xsi:type="dcterms:W3CDTF">2023-04-14T12:16:22Z</dcterms:modified>
</cp:coreProperties>
</file>